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u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o-RO" smtClean="0"/>
              <a:t>Clic pentru editare stil titlu</a:t>
            </a:r>
            <a:endParaRPr lang="ro-RO"/>
          </a:p>
        </p:txBody>
      </p:sp>
      <p:sp>
        <p:nvSpPr>
          <p:cNvPr id="3" name="Subtitlu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o-RO" smtClean="0"/>
              <a:t>Clic pentru a edita stilul de subtitlu</a:t>
            </a:r>
            <a:endParaRPr lang="ro-RO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F70C5-7111-47A3-B7D2-CA2BC50C2EAC}" type="datetimeFigureOut">
              <a:rPr lang="ro-RO" smtClean="0"/>
              <a:t>03.11.2020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15C2-83E9-4017-92FB-30D5EE56DA0C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176646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Clic pentru editare stil titlu</a:t>
            </a:r>
            <a:endParaRPr lang="ro-RO"/>
          </a:p>
        </p:txBody>
      </p:sp>
      <p:sp>
        <p:nvSpPr>
          <p:cNvPr id="3" name="Substituent text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o-RO" smtClean="0"/>
              <a:t>Clic pentru editare stiluri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ro-RO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F70C5-7111-47A3-B7D2-CA2BC50C2EAC}" type="datetimeFigureOut">
              <a:rPr lang="ro-RO" smtClean="0"/>
              <a:t>03.11.2020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15C2-83E9-4017-92FB-30D5EE56DA0C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497023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o-RO" smtClean="0"/>
              <a:t>Clic pentru editare stil titlu</a:t>
            </a:r>
            <a:endParaRPr lang="ro-RO"/>
          </a:p>
        </p:txBody>
      </p:sp>
      <p:sp>
        <p:nvSpPr>
          <p:cNvPr id="3" name="Substituent text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o-RO" smtClean="0"/>
              <a:t>Clic pentru editare stiluri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ro-RO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F70C5-7111-47A3-B7D2-CA2BC50C2EAC}" type="datetimeFigureOut">
              <a:rPr lang="ro-RO" smtClean="0"/>
              <a:t>03.11.2020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15C2-83E9-4017-92FB-30D5EE56DA0C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549828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Clic pentru editare stil titlu</a:t>
            </a:r>
            <a:endParaRPr lang="ro-RO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 smtClean="0"/>
              <a:t>Clic pentru editare stiluri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ro-RO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F70C5-7111-47A3-B7D2-CA2BC50C2EAC}" type="datetimeFigureOut">
              <a:rPr lang="ro-RO" smtClean="0"/>
              <a:t>03.11.2020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15C2-83E9-4017-92FB-30D5EE56DA0C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090886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o-RO" smtClean="0"/>
              <a:t>Clic pentru editare stil titlu</a:t>
            </a:r>
            <a:endParaRPr lang="ro-RO"/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 smtClean="0"/>
              <a:t>Clic pentru editare stiluri text Coordonator</a:t>
            </a:r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F70C5-7111-47A3-B7D2-CA2BC50C2EAC}" type="datetimeFigureOut">
              <a:rPr lang="ro-RO" smtClean="0"/>
              <a:t>03.11.2020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15C2-83E9-4017-92FB-30D5EE56DA0C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940317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Clic pentru editare stil titlu</a:t>
            </a:r>
            <a:endParaRPr lang="ro-RO"/>
          </a:p>
        </p:txBody>
      </p:sp>
      <p:sp>
        <p:nvSpPr>
          <p:cNvPr id="3" name="Substituent conținut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o-RO" smtClean="0"/>
              <a:t>Clic pentru editare stiluri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ro-RO"/>
          </a:p>
        </p:txBody>
      </p:sp>
      <p:sp>
        <p:nvSpPr>
          <p:cNvPr id="4" name="Substituent conținut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o-RO" smtClean="0"/>
              <a:t>Clic pentru editare stiluri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ro-RO"/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F70C5-7111-47A3-B7D2-CA2BC50C2EAC}" type="datetimeFigureOut">
              <a:rPr lang="ro-RO" smtClean="0"/>
              <a:t>03.11.2020</a:t>
            </a:fld>
            <a:endParaRPr lang="ro-RO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15C2-83E9-4017-92FB-30D5EE56DA0C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49041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o-RO" smtClean="0"/>
              <a:t>Clic pentru editare stil titlu</a:t>
            </a:r>
            <a:endParaRPr lang="ro-RO"/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 smtClean="0"/>
              <a:t>Clic pentru editare stiluri text Coordonator</a:t>
            </a:r>
          </a:p>
        </p:txBody>
      </p:sp>
      <p:sp>
        <p:nvSpPr>
          <p:cNvPr id="4" name="Substituent conținut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o-RO" smtClean="0"/>
              <a:t>Clic pentru editare stiluri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ro-RO"/>
          </a:p>
        </p:txBody>
      </p:sp>
      <p:sp>
        <p:nvSpPr>
          <p:cNvPr id="5" name="Substituent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 smtClean="0"/>
              <a:t>Clic pentru editare stiluri text Coordonator</a:t>
            </a:r>
          </a:p>
        </p:txBody>
      </p:sp>
      <p:sp>
        <p:nvSpPr>
          <p:cNvPr id="6" name="Substituent conținut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o-RO" smtClean="0"/>
              <a:t>Clic pentru editare stiluri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ro-RO"/>
          </a:p>
        </p:txBody>
      </p:sp>
      <p:sp>
        <p:nvSpPr>
          <p:cNvPr id="7" name="Substituent dată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F70C5-7111-47A3-B7D2-CA2BC50C2EAC}" type="datetimeFigureOut">
              <a:rPr lang="ro-RO" smtClean="0"/>
              <a:t>03.11.2020</a:t>
            </a:fld>
            <a:endParaRPr lang="ro-RO"/>
          </a:p>
        </p:txBody>
      </p:sp>
      <p:sp>
        <p:nvSpPr>
          <p:cNvPr id="8" name="Substituent subsol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ubstituent număr diapozitiv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15C2-83E9-4017-92FB-30D5EE56DA0C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920067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Clic pentru editare stil titlu</a:t>
            </a:r>
            <a:endParaRPr lang="ro-RO"/>
          </a:p>
        </p:txBody>
      </p:sp>
      <p:sp>
        <p:nvSpPr>
          <p:cNvPr id="3" name="Substituent dată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F70C5-7111-47A3-B7D2-CA2BC50C2EAC}" type="datetimeFigureOut">
              <a:rPr lang="ro-RO" smtClean="0"/>
              <a:t>03.11.2020</a:t>
            </a:fld>
            <a:endParaRPr lang="ro-RO"/>
          </a:p>
        </p:txBody>
      </p:sp>
      <p:sp>
        <p:nvSpPr>
          <p:cNvPr id="4" name="Substituent subsol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ubstituent număr diapozitiv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15C2-83E9-4017-92FB-30D5EE56DA0C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989661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dată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F70C5-7111-47A3-B7D2-CA2BC50C2EAC}" type="datetimeFigureOut">
              <a:rPr lang="ro-RO" smtClean="0"/>
              <a:t>03.11.2020</a:t>
            </a:fld>
            <a:endParaRPr lang="ro-RO"/>
          </a:p>
        </p:txBody>
      </p:sp>
      <p:sp>
        <p:nvSpPr>
          <p:cNvPr id="3" name="Substituent subsol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15C2-83E9-4017-92FB-30D5EE56DA0C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826599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 smtClean="0"/>
              <a:t>Clic pentru editare stil titlu</a:t>
            </a:r>
            <a:endParaRPr lang="ro-RO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o-RO" smtClean="0"/>
              <a:t>Clic pentru editare stiluri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ro-RO"/>
          </a:p>
        </p:txBody>
      </p:sp>
      <p:sp>
        <p:nvSpPr>
          <p:cNvPr id="4" name="Substituent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 smtClean="0"/>
              <a:t>Clic pentru editare stiluri text Coordonator</a:t>
            </a:r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F70C5-7111-47A3-B7D2-CA2BC50C2EAC}" type="datetimeFigureOut">
              <a:rPr lang="ro-RO" smtClean="0"/>
              <a:t>03.11.2020</a:t>
            </a:fld>
            <a:endParaRPr lang="ro-RO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15C2-83E9-4017-92FB-30D5EE56DA0C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315172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 smtClean="0"/>
              <a:t>Clic pentru editare stil titlu</a:t>
            </a:r>
            <a:endParaRPr lang="ro-RO"/>
          </a:p>
        </p:txBody>
      </p:sp>
      <p:sp>
        <p:nvSpPr>
          <p:cNvPr id="3" name="Substituent i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Substituent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 smtClean="0"/>
              <a:t>Clic pentru editare stiluri text Coordonator</a:t>
            </a:r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F70C5-7111-47A3-B7D2-CA2BC50C2EAC}" type="datetimeFigureOut">
              <a:rPr lang="ro-RO" smtClean="0"/>
              <a:t>03.11.2020</a:t>
            </a:fld>
            <a:endParaRPr lang="ro-RO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15C2-83E9-4017-92FB-30D5EE56DA0C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175436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titl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 smtClean="0"/>
              <a:t>Clic pentru editare stil titlu</a:t>
            </a:r>
            <a:endParaRPr lang="ro-RO"/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 smtClean="0"/>
              <a:t>Clic pentru editare stiluri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ro-RO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EF70C5-7111-47A3-B7D2-CA2BC50C2EAC}" type="datetimeFigureOut">
              <a:rPr lang="ro-RO" smtClean="0"/>
              <a:t>03.11.2020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1F15C2-83E9-4017-92FB-30D5EE56DA0C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822824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ctrTitle"/>
          </p:nvPr>
        </p:nvSpPr>
        <p:spPr>
          <a:xfrm>
            <a:off x="571500" y="279401"/>
            <a:ext cx="10096500" cy="6604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Rulare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program </a:t>
            </a:r>
            <a:r>
              <a:rPr lang="ro-RO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până la o linie din program</a:t>
            </a:r>
            <a:endParaRPr lang="ro-RO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u 2"/>
          <p:cNvSpPr>
            <a:spLocks noGrp="1"/>
          </p:cNvSpPr>
          <p:nvPr>
            <p:ph type="subTitle" idx="1"/>
          </p:nvPr>
        </p:nvSpPr>
        <p:spPr>
          <a:xfrm>
            <a:off x="292100" y="1244600"/>
            <a:ext cx="11595100" cy="5359400"/>
          </a:xfrm>
        </p:spPr>
        <p:txBody>
          <a:bodyPr>
            <a:normAutofit lnSpcReduction="10000"/>
          </a:bodyPr>
          <a:lstStyle/>
          <a:p>
            <a:pPr algn="l"/>
            <a:r>
              <a:rPr lang="ro-RO" dirty="0" smtClean="0"/>
              <a:t>//Ex: dorim să executăm doar primele 2 comenzi </a:t>
            </a:r>
            <a:r>
              <a:rPr lang="ro-RO" b="1" dirty="0" err="1" smtClean="0"/>
              <a:t>cout</a:t>
            </a:r>
            <a:endParaRPr lang="ro-RO" b="1" dirty="0" smtClean="0"/>
          </a:p>
          <a:p>
            <a:pPr algn="l"/>
            <a:r>
              <a:rPr lang="ro-RO" b="1" dirty="0" smtClean="0"/>
              <a:t>#include &lt;</a:t>
            </a:r>
            <a:r>
              <a:rPr lang="ro-RO" b="1" dirty="0" err="1" smtClean="0"/>
              <a:t>iostream</a:t>
            </a:r>
            <a:r>
              <a:rPr lang="ro-RO" b="1" dirty="0" smtClean="0"/>
              <a:t>&gt;</a:t>
            </a:r>
          </a:p>
          <a:p>
            <a:pPr algn="l"/>
            <a:r>
              <a:rPr lang="ro-RO" b="1" dirty="0" err="1" smtClean="0"/>
              <a:t>using</a:t>
            </a:r>
            <a:r>
              <a:rPr lang="ro-RO" b="1" dirty="0" smtClean="0"/>
              <a:t> </a:t>
            </a:r>
            <a:r>
              <a:rPr lang="ro-RO" b="1" dirty="0" err="1" smtClean="0"/>
              <a:t>namespace</a:t>
            </a:r>
            <a:r>
              <a:rPr lang="ro-RO" b="1" dirty="0" smtClean="0"/>
              <a:t> </a:t>
            </a:r>
            <a:r>
              <a:rPr lang="ro-RO" b="1" dirty="0" err="1" smtClean="0"/>
              <a:t>std</a:t>
            </a:r>
            <a:r>
              <a:rPr lang="ro-RO" b="1" dirty="0" smtClean="0"/>
              <a:t>;</a:t>
            </a:r>
          </a:p>
          <a:p>
            <a:pPr algn="l"/>
            <a:r>
              <a:rPr lang="ro-RO" b="1" dirty="0" err="1" smtClean="0"/>
              <a:t>int</a:t>
            </a:r>
            <a:r>
              <a:rPr lang="ro-RO" b="1" dirty="0" smtClean="0"/>
              <a:t> </a:t>
            </a:r>
            <a:r>
              <a:rPr lang="ro-RO" b="1" dirty="0" err="1" smtClean="0"/>
              <a:t>i,n</a:t>
            </a:r>
            <a:r>
              <a:rPr lang="ro-RO" b="1" dirty="0" smtClean="0"/>
              <a:t>=10, V[11];</a:t>
            </a:r>
          </a:p>
          <a:p>
            <a:pPr algn="l"/>
            <a:r>
              <a:rPr lang="ro-RO" b="1" dirty="0" err="1" smtClean="0"/>
              <a:t>int</a:t>
            </a:r>
            <a:r>
              <a:rPr lang="ro-RO" b="1" dirty="0" smtClean="0"/>
              <a:t> </a:t>
            </a:r>
            <a:r>
              <a:rPr lang="ro-RO" b="1" dirty="0" err="1" smtClean="0"/>
              <a:t>main</a:t>
            </a:r>
            <a:r>
              <a:rPr lang="ro-RO" b="1" dirty="0" smtClean="0"/>
              <a:t>()</a:t>
            </a:r>
          </a:p>
          <a:p>
            <a:pPr algn="l"/>
            <a:r>
              <a:rPr lang="ro-RO" b="1" dirty="0" smtClean="0"/>
              <a:t>{</a:t>
            </a:r>
          </a:p>
          <a:p>
            <a:pPr algn="l"/>
            <a:r>
              <a:rPr lang="ro-RO" b="1" dirty="0" smtClean="0"/>
              <a:t>   </a:t>
            </a:r>
            <a:r>
              <a:rPr lang="ro-RO" b="1" dirty="0" err="1" smtClean="0"/>
              <a:t>cout</a:t>
            </a:r>
            <a:r>
              <a:rPr lang="ro-RO" b="1" dirty="0" smtClean="0"/>
              <a:t>&lt;&lt;"alfa"&lt;&lt;</a:t>
            </a:r>
            <a:r>
              <a:rPr lang="ro-RO" b="1" dirty="0" err="1" smtClean="0"/>
              <a:t>endl</a:t>
            </a:r>
            <a:r>
              <a:rPr lang="ro-RO" b="1" dirty="0" smtClean="0"/>
              <a:t>;</a:t>
            </a:r>
          </a:p>
          <a:p>
            <a:pPr algn="l"/>
            <a:r>
              <a:rPr lang="ro-RO" b="1" dirty="0" smtClean="0"/>
              <a:t>   </a:t>
            </a:r>
            <a:r>
              <a:rPr lang="ro-RO" b="1" dirty="0" err="1" smtClean="0"/>
              <a:t>cout</a:t>
            </a:r>
            <a:r>
              <a:rPr lang="ro-RO" b="1" dirty="0" smtClean="0"/>
              <a:t>&lt;&lt;"beta"&lt;&lt;</a:t>
            </a:r>
            <a:r>
              <a:rPr lang="ro-RO" b="1" dirty="0" err="1" smtClean="0"/>
              <a:t>endl</a:t>
            </a:r>
            <a:r>
              <a:rPr lang="ro-RO" b="1" dirty="0" smtClean="0"/>
              <a:t>;</a:t>
            </a:r>
          </a:p>
          <a:p>
            <a:pPr algn="l"/>
            <a:r>
              <a:rPr lang="ro-RO" b="1" dirty="0" smtClean="0"/>
              <a:t>   </a:t>
            </a:r>
            <a:r>
              <a:rPr lang="ro-RO" b="1" dirty="0" err="1" smtClean="0"/>
              <a:t>cout</a:t>
            </a:r>
            <a:r>
              <a:rPr lang="ro-RO" b="1" dirty="0" smtClean="0"/>
              <a:t>&lt;&lt;"gama"&lt;&lt;</a:t>
            </a:r>
            <a:r>
              <a:rPr lang="ro-RO" b="1" dirty="0" err="1" smtClean="0"/>
              <a:t>endl</a:t>
            </a:r>
            <a:r>
              <a:rPr lang="ro-RO" b="1" dirty="0" smtClean="0"/>
              <a:t>;</a:t>
            </a:r>
          </a:p>
          <a:p>
            <a:pPr algn="l"/>
            <a:r>
              <a:rPr lang="ro-RO" b="1" dirty="0" smtClean="0"/>
              <a:t>   </a:t>
            </a:r>
            <a:r>
              <a:rPr lang="ro-RO" b="1" dirty="0" err="1" smtClean="0"/>
              <a:t>cout</a:t>
            </a:r>
            <a:r>
              <a:rPr lang="ro-RO" b="1" dirty="0" smtClean="0"/>
              <a:t>&lt;&lt;"omega"&lt;&lt;</a:t>
            </a:r>
            <a:r>
              <a:rPr lang="ro-RO" b="1" dirty="0" err="1" smtClean="0"/>
              <a:t>endl</a:t>
            </a:r>
            <a:r>
              <a:rPr lang="ro-RO" b="1" dirty="0" smtClean="0"/>
              <a:t>;</a:t>
            </a:r>
          </a:p>
          <a:p>
            <a:pPr algn="l"/>
            <a:r>
              <a:rPr lang="ro-RO" b="1" dirty="0" smtClean="0"/>
              <a:t>   </a:t>
            </a:r>
            <a:r>
              <a:rPr lang="ro-RO" b="1" dirty="0" err="1" smtClean="0"/>
              <a:t>return</a:t>
            </a:r>
            <a:r>
              <a:rPr lang="ro-RO" b="1" dirty="0" smtClean="0"/>
              <a:t> 0;</a:t>
            </a:r>
          </a:p>
          <a:p>
            <a:pPr algn="l"/>
            <a:r>
              <a:rPr lang="ro-RO" b="1" dirty="0" smtClean="0"/>
              <a:t>}</a:t>
            </a:r>
          </a:p>
          <a:p>
            <a:pPr algn="l"/>
            <a:endParaRPr lang="ro-RO" b="1" dirty="0"/>
          </a:p>
        </p:txBody>
      </p:sp>
    </p:spTree>
    <p:extLst>
      <p:ext uri="{BB962C8B-B14F-4D97-AF65-F5344CB8AC3E}">
        <p14:creationId xmlns:p14="http://schemas.microsoft.com/office/powerpoint/2010/main" val="14513157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/>
          <p:cNvPicPr>
            <a:picLocks noChangeAspect="1"/>
          </p:cNvPicPr>
          <p:nvPr/>
        </p:nvPicPr>
        <p:blipFill rotWithShape="1">
          <a:blip r:embed="rId2"/>
          <a:srcRect t="2037" r="15333" b="30185"/>
          <a:stretch/>
        </p:blipFill>
        <p:spPr>
          <a:xfrm>
            <a:off x="133350" y="292099"/>
            <a:ext cx="9874250" cy="6323667"/>
          </a:xfrm>
          <a:prstGeom prst="rect">
            <a:avLst/>
          </a:prstGeom>
        </p:spPr>
      </p:pic>
      <p:sp>
        <p:nvSpPr>
          <p:cNvPr id="5" name="Dreptunghi 4"/>
          <p:cNvSpPr/>
          <p:nvPr/>
        </p:nvSpPr>
        <p:spPr>
          <a:xfrm>
            <a:off x="8585200" y="215900"/>
            <a:ext cx="3073400" cy="1651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o-RO" dirty="0" smtClean="0"/>
              <a:t>Obs</a:t>
            </a:r>
            <a:r>
              <a:rPr lang="en-US" dirty="0" smtClean="0"/>
              <a:t>)</a:t>
            </a:r>
            <a:r>
              <a:rPr lang="ro-RO" dirty="0"/>
              <a:t> </a:t>
            </a:r>
            <a:r>
              <a:rPr lang="ro-RO" dirty="0" smtClean="0"/>
              <a:t>Pentru a monitoriza pas cu pas la fiecare execuție (ex: a unui pas din </a:t>
            </a:r>
            <a:r>
              <a:rPr lang="ro-RO" b="1" dirty="0" smtClean="0"/>
              <a:t>for</a:t>
            </a:r>
            <a:r>
              <a:rPr lang="ro-RO" dirty="0" smtClean="0"/>
              <a:t>) se folosește butonul </a:t>
            </a:r>
            <a:r>
              <a:rPr lang="ro-RO" b="1" dirty="0" err="1" smtClean="0"/>
              <a:t>NextLine</a:t>
            </a:r>
            <a:r>
              <a:rPr lang="ro-RO" dirty="0" smtClean="0"/>
              <a:t> din bara de instrumente </a:t>
            </a:r>
            <a:r>
              <a:rPr lang="ro-RO" b="1" dirty="0" err="1" smtClean="0"/>
              <a:t>Debugger</a:t>
            </a:r>
            <a:endParaRPr lang="ro-RO" b="1" dirty="0"/>
          </a:p>
        </p:txBody>
      </p:sp>
      <p:sp>
        <p:nvSpPr>
          <p:cNvPr id="6" name="Explicație în dreptunghi 5"/>
          <p:cNvSpPr/>
          <p:nvPr/>
        </p:nvSpPr>
        <p:spPr>
          <a:xfrm>
            <a:off x="9525000" y="5245100"/>
            <a:ext cx="1892300" cy="1270000"/>
          </a:xfrm>
          <a:prstGeom prst="wedgeRectCallout">
            <a:avLst>
              <a:gd name="adj1" fmla="val -74330"/>
              <a:gd name="adj2" fmla="val -1055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dirty="0" smtClean="0"/>
              <a:t>Valoarea marcată cu roșu se modifică în ac. moment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333180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ine 3"/>
          <p:cNvPicPr>
            <a:picLocks noChangeAspect="1"/>
          </p:cNvPicPr>
          <p:nvPr/>
        </p:nvPicPr>
        <p:blipFill rotWithShape="1">
          <a:blip r:embed="rId2"/>
          <a:srcRect l="16370" t="12407" r="34296" b="40186"/>
          <a:stretch/>
        </p:blipFill>
        <p:spPr>
          <a:xfrm>
            <a:off x="533400" y="253999"/>
            <a:ext cx="7835900" cy="6023995"/>
          </a:xfrm>
          <a:prstGeom prst="rect">
            <a:avLst/>
          </a:prstGeom>
        </p:spPr>
      </p:pic>
      <p:sp>
        <p:nvSpPr>
          <p:cNvPr id="5" name="Rând de explicație 1 4"/>
          <p:cNvSpPr/>
          <p:nvPr/>
        </p:nvSpPr>
        <p:spPr>
          <a:xfrm>
            <a:off x="8509000" y="533400"/>
            <a:ext cx="3448050" cy="1003299"/>
          </a:xfrm>
          <a:prstGeom prst="borderCallout1">
            <a:avLst>
              <a:gd name="adj1" fmla="val 18750"/>
              <a:gd name="adj2" fmla="val -8333"/>
              <a:gd name="adj3" fmla="val 323893"/>
              <a:gd name="adj4" fmla="val -18087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o-RO" dirty="0" smtClean="0"/>
              <a:t>Click dreapta pe linia 8 </a:t>
            </a:r>
            <a:r>
              <a:rPr lang="ro-RO" dirty="0" err="1" smtClean="0"/>
              <a:t>şi</a:t>
            </a:r>
            <a:r>
              <a:rPr lang="ro-RO" dirty="0" smtClean="0"/>
              <a:t> </a:t>
            </a:r>
          </a:p>
          <a:p>
            <a:r>
              <a:rPr lang="ro-RO" b="1" dirty="0" err="1" smtClean="0"/>
              <a:t>Add</a:t>
            </a:r>
            <a:r>
              <a:rPr lang="ro-RO" b="1" dirty="0" smtClean="0"/>
              <a:t> </a:t>
            </a:r>
            <a:r>
              <a:rPr lang="ro-RO" b="1" dirty="0" err="1" smtClean="0"/>
              <a:t>Breakpoint</a:t>
            </a:r>
            <a:endParaRPr lang="ro-RO" b="1" dirty="0"/>
          </a:p>
        </p:txBody>
      </p:sp>
    </p:spTree>
    <p:extLst>
      <p:ext uri="{BB962C8B-B14F-4D97-AF65-F5344CB8AC3E}">
        <p14:creationId xmlns:p14="http://schemas.microsoft.com/office/powerpoint/2010/main" val="240120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ine 6"/>
          <p:cNvPicPr>
            <a:picLocks noChangeAspect="1"/>
          </p:cNvPicPr>
          <p:nvPr/>
        </p:nvPicPr>
        <p:blipFill rotWithShape="1">
          <a:blip r:embed="rId2"/>
          <a:srcRect l="15926" t="1851" r="33258" b="42963"/>
          <a:stretch/>
        </p:blipFill>
        <p:spPr>
          <a:xfrm>
            <a:off x="228600" y="279399"/>
            <a:ext cx="7226300" cy="6278243"/>
          </a:xfrm>
          <a:prstGeom prst="rect">
            <a:avLst/>
          </a:prstGeom>
        </p:spPr>
      </p:pic>
      <p:sp>
        <p:nvSpPr>
          <p:cNvPr id="8" name="Rând de explicație 1 7"/>
          <p:cNvSpPr/>
          <p:nvPr/>
        </p:nvSpPr>
        <p:spPr>
          <a:xfrm>
            <a:off x="8509000" y="533400"/>
            <a:ext cx="3448050" cy="1511300"/>
          </a:xfrm>
          <a:prstGeom prst="borderCallout1">
            <a:avLst>
              <a:gd name="adj1" fmla="val 18750"/>
              <a:gd name="adj2" fmla="val -8333"/>
              <a:gd name="adj3" fmla="val 9969"/>
              <a:gd name="adj4" fmla="val -11862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o-RO" dirty="0" smtClean="0"/>
              <a:t>Din bara de instrumente </a:t>
            </a:r>
            <a:r>
              <a:rPr lang="ro-RO" dirty="0" err="1" smtClean="0"/>
              <a:t>Debugger</a:t>
            </a:r>
            <a:r>
              <a:rPr lang="ro-RO" dirty="0" smtClean="0"/>
              <a:t> click pe </a:t>
            </a:r>
            <a:r>
              <a:rPr lang="ro-RO" dirty="0" err="1" smtClean="0"/>
              <a:t>Debug</a:t>
            </a:r>
            <a:endParaRPr lang="ro-RO" dirty="0" smtClean="0"/>
          </a:p>
          <a:p>
            <a:r>
              <a:rPr lang="ro-RO" dirty="0" smtClean="0"/>
              <a:t>Și se rulează doar primele 7 linii de cod ( practic se pune PAUZĂ </a:t>
            </a:r>
            <a:r>
              <a:rPr lang="ro-RO" dirty="0" smtClean="0"/>
              <a:t>înainte de lina a 8-a )</a:t>
            </a:r>
            <a:endParaRPr lang="ro-RO" dirty="0" smtClean="0"/>
          </a:p>
        </p:txBody>
      </p:sp>
      <p:sp>
        <p:nvSpPr>
          <p:cNvPr id="9" name="Rând de explicație 1 8"/>
          <p:cNvSpPr/>
          <p:nvPr/>
        </p:nvSpPr>
        <p:spPr>
          <a:xfrm>
            <a:off x="8509000" y="4030342"/>
            <a:ext cx="3506776" cy="1511300"/>
          </a:xfrm>
          <a:custGeom>
            <a:avLst/>
            <a:gdLst>
              <a:gd name="connsiteX0" fmla="*/ 0 w 3448050"/>
              <a:gd name="connsiteY0" fmla="*/ 0 h 1511300"/>
              <a:gd name="connsiteX1" fmla="*/ 3448050 w 3448050"/>
              <a:gd name="connsiteY1" fmla="*/ 0 h 1511300"/>
              <a:gd name="connsiteX2" fmla="*/ 3448050 w 3448050"/>
              <a:gd name="connsiteY2" fmla="*/ 1511300 h 1511300"/>
              <a:gd name="connsiteX3" fmla="*/ 0 w 3448050"/>
              <a:gd name="connsiteY3" fmla="*/ 1511300 h 1511300"/>
              <a:gd name="connsiteX4" fmla="*/ 0 w 3448050"/>
              <a:gd name="connsiteY4" fmla="*/ 0 h 1511300"/>
              <a:gd name="connsiteX0" fmla="*/ -287326 w 3448050"/>
              <a:gd name="connsiteY0" fmla="*/ 283369 h 1511300"/>
              <a:gd name="connsiteX1" fmla="*/ -140611 w 3448050"/>
              <a:gd name="connsiteY1" fmla="*/ 544355 h 1511300"/>
              <a:gd name="connsiteX0" fmla="*/ 149133 w 3597183"/>
              <a:gd name="connsiteY0" fmla="*/ 0 h 1511300"/>
              <a:gd name="connsiteX1" fmla="*/ 3597183 w 3597183"/>
              <a:gd name="connsiteY1" fmla="*/ 0 h 1511300"/>
              <a:gd name="connsiteX2" fmla="*/ 3597183 w 3597183"/>
              <a:gd name="connsiteY2" fmla="*/ 1511300 h 1511300"/>
              <a:gd name="connsiteX3" fmla="*/ 149133 w 3597183"/>
              <a:gd name="connsiteY3" fmla="*/ 1511300 h 1511300"/>
              <a:gd name="connsiteX4" fmla="*/ 149133 w 3597183"/>
              <a:gd name="connsiteY4" fmla="*/ 0 h 1511300"/>
              <a:gd name="connsiteX0" fmla="*/ 90407 w 3597183"/>
              <a:gd name="connsiteY0" fmla="*/ 1489869 h 1511300"/>
              <a:gd name="connsiteX1" fmla="*/ 8522 w 3597183"/>
              <a:gd name="connsiteY1" fmla="*/ 544355 h 1511300"/>
              <a:gd name="connsiteX0" fmla="*/ 58726 w 3506776"/>
              <a:gd name="connsiteY0" fmla="*/ 0 h 1511300"/>
              <a:gd name="connsiteX1" fmla="*/ 3506776 w 3506776"/>
              <a:gd name="connsiteY1" fmla="*/ 0 h 1511300"/>
              <a:gd name="connsiteX2" fmla="*/ 3506776 w 3506776"/>
              <a:gd name="connsiteY2" fmla="*/ 1511300 h 1511300"/>
              <a:gd name="connsiteX3" fmla="*/ 58726 w 3506776"/>
              <a:gd name="connsiteY3" fmla="*/ 1511300 h 1511300"/>
              <a:gd name="connsiteX4" fmla="*/ 58726 w 3506776"/>
              <a:gd name="connsiteY4" fmla="*/ 0 h 1511300"/>
              <a:gd name="connsiteX0" fmla="*/ 0 w 3506776"/>
              <a:gd name="connsiteY0" fmla="*/ 1489869 h 1511300"/>
              <a:gd name="connsiteX1" fmla="*/ 83215 w 3506776"/>
              <a:gd name="connsiteY1" fmla="*/ 582455 h 151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506776" h="1511300" extrusionOk="0">
                <a:moveTo>
                  <a:pt x="58726" y="0"/>
                </a:moveTo>
                <a:lnTo>
                  <a:pt x="3506776" y="0"/>
                </a:lnTo>
                <a:lnTo>
                  <a:pt x="3506776" y="1511300"/>
                </a:lnTo>
                <a:lnTo>
                  <a:pt x="58726" y="1511300"/>
                </a:lnTo>
                <a:lnTo>
                  <a:pt x="58726" y="0"/>
                </a:lnTo>
                <a:close/>
              </a:path>
              <a:path w="3506776" h="1511300" fill="none" extrusionOk="0">
                <a:moveTo>
                  <a:pt x="0" y="1489869"/>
                </a:moveTo>
                <a:cubicBezTo>
                  <a:pt x="48905" y="1576864"/>
                  <a:pt x="34310" y="495460"/>
                  <a:pt x="83215" y="582455"/>
                </a:cubicBezTo>
              </a:path>
            </a:pathLst>
          </a:cu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o-RO" dirty="0" smtClean="0"/>
              <a:t>Dacă se introduc mai multe puncte </a:t>
            </a:r>
            <a:r>
              <a:rPr lang="ro-RO" dirty="0" err="1" smtClean="0"/>
              <a:t>roşii</a:t>
            </a:r>
            <a:r>
              <a:rPr lang="ro-RO" dirty="0" smtClean="0"/>
              <a:t> (</a:t>
            </a:r>
            <a:r>
              <a:rPr lang="ro-RO" dirty="0" err="1" smtClean="0"/>
              <a:t>breakpoints</a:t>
            </a:r>
            <a:r>
              <a:rPr lang="ro-RO" dirty="0" smtClean="0"/>
              <a:t>) </a:t>
            </a:r>
            <a:r>
              <a:rPr lang="ro-RO" dirty="0" smtClean="0"/>
              <a:t>la </a:t>
            </a:r>
            <a:r>
              <a:rPr lang="ro-RO" dirty="0" smtClean="0"/>
              <a:t>apăsarea </a:t>
            </a:r>
            <a:r>
              <a:rPr lang="ro-RO" dirty="0" smtClean="0"/>
              <a:t>butonului </a:t>
            </a:r>
            <a:r>
              <a:rPr lang="ro-RO" dirty="0" err="1" smtClean="0"/>
              <a:t>Debug</a:t>
            </a:r>
            <a:r>
              <a:rPr lang="ro-RO" dirty="0" smtClean="0"/>
              <a:t> se rulează cu pauze </a:t>
            </a:r>
            <a:r>
              <a:rPr lang="ro-RO" dirty="0" smtClean="0"/>
              <a:t>între </a:t>
            </a:r>
            <a:r>
              <a:rPr lang="ro-RO" dirty="0" smtClean="0"/>
              <a:t>puncte</a:t>
            </a:r>
          </a:p>
        </p:txBody>
      </p:sp>
      <p:sp>
        <p:nvSpPr>
          <p:cNvPr id="10" name="Rând de explicație 1 9"/>
          <p:cNvSpPr/>
          <p:nvPr/>
        </p:nvSpPr>
        <p:spPr>
          <a:xfrm>
            <a:off x="8509000" y="2453320"/>
            <a:ext cx="3448050" cy="924880"/>
          </a:xfrm>
          <a:prstGeom prst="borderCallout1">
            <a:avLst>
              <a:gd name="adj1" fmla="val 18750"/>
              <a:gd name="adj2" fmla="val -8333"/>
              <a:gd name="adj3" fmla="val -172384"/>
              <a:gd name="adj4" fmla="val -11789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o-RO" dirty="0" smtClean="0"/>
              <a:t>Pentru a încheia programul se mai dă o dată click pe </a:t>
            </a:r>
            <a:r>
              <a:rPr lang="ro-RO" dirty="0" err="1" smtClean="0"/>
              <a:t>Debug</a:t>
            </a:r>
            <a:endParaRPr lang="ro-RO" dirty="0" smtClean="0"/>
          </a:p>
        </p:txBody>
      </p:sp>
    </p:spTree>
    <p:extLst>
      <p:ext uri="{BB962C8B-B14F-4D97-AF65-F5344CB8AC3E}">
        <p14:creationId xmlns:p14="http://schemas.microsoft.com/office/powerpoint/2010/main" val="22977989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241300" y="174625"/>
            <a:ext cx="10515600" cy="866775"/>
          </a:xfrm>
        </p:spPr>
        <p:txBody>
          <a:bodyPr>
            <a:normAutofit/>
          </a:bodyPr>
          <a:lstStyle/>
          <a:p>
            <a:r>
              <a:rPr lang="ro-RO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Eliminare </a:t>
            </a:r>
            <a:r>
              <a:rPr lang="ro-RO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breakpoints</a:t>
            </a:r>
            <a:endParaRPr lang="ro-RO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ine 3"/>
          <p:cNvPicPr>
            <a:picLocks noChangeAspect="1"/>
          </p:cNvPicPr>
          <p:nvPr/>
        </p:nvPicPr>
        <p:blipFill rotWithShape="1">
          <a:blip r:embed="rId2"/>
          <a:srcRect r="31482" b="41111"/>
          <a:stretch/>
        </p:blipFill>
        <p:spPr>
          <a:xfrm>
            <a:off x="476250" y="1041400"/>
            <a:ext cx="7969250" cy="547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26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419100" y="211137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Vizualizare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valori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variabile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la un moment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</a:t>
            </a:r>
            <a:r>
              <a:rPr lang="ro-RO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o-RO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util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obicei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pt</a:t>
            </a:r>
            <a:r>
              <a:rPr lang="ro-RO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vectori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matrici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  <a:endParaRPr lang="ro-RO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ine 3"/>
          <p:cNvPicPr>
            <a:picLocks noChangeAspect="1"/>
          </p:cNvPicPr>
          <p:nvPr/>
        </p:nvPicPr>
        <p:blipFill rotWithShape="1">
          <a:blip r:embed="rId2"/>
          <a:srcRect l="18889" t="2407" r="44814" b="47778"/>
          <a:stretch/>
        </p:blipFill>
        <p:spPr>
          <a:xfrm>
            <a:off x="838200" y="1690687"/>
            <a:ext cx="5626100" cy="4991981"/>
          </a:xfrm>
          <a:prstGeom prst="rect">
            <a:avLst/>
          </a:prstGeom>
        </p:spPr>
      </p:pic>
      <p:sp>
        <p:nvSpPr>
          <p:cNvPr id="6" name="Dreptunghi 5"/>
          <p:cNvSpPr/>
          <p:nvPr/>
        </p:nvSpPr>
        <p:spPr>
          <a:xfrm>
            <a:off x="7035800" y="1703387"/>
            <a:ext cx="4622800" cy="1397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smtClean="0"/>
              <a:t>1) </a:t>
            </a:r>
            <a:r>
              <a:rPr lang="en-US" b="1" dirty="0" smtClean="0"/>
              <a:t>Debug -&gt; </a:t>
            </a:r>
            <a:r>
              <a:rPr lang="ro-RO" b="1" dirty="0" err="1" smtClean="0"/>
              <a:t>Debugging</a:t>
            </a:r>
            <a:r>
              <a:rPr lang="ro-RO" b="1" dirty="0" smtClean="0"/>
              <a:t> </a:t>
            </a:r>
            <a:r>
              <a:rPr lang="ro-RO" b="1" dirty="0" err="1" smtClean="0"/>
              <a:t>windows</a:t>
            </a:r>
            <a:r>
              <a:rPr lang="ro-RO" b="1" dirty="0" smtClean="0"/>
              <a:t> - </a:t>
            </a:r>
            <a:r>
              <a:rPr lang="en-US" b="1" dirty="0" smtClean="0"/>
              <a:t>&gt; Watches</a:t>
            </a:r>
          </a:p>
          <a:p>
            <a:r>
              <a:rPr lang="en-US" dirty="0" smtClean="0"/>
              <a:t>(  se </a:t>
            </a:r>
            <a:r>
              <a:rPr lang="en-US" dirty="0" err="1" smtClean="0"/>
              <a:t>deschide</a:t>
            </a:r>
            <a:r>
              <a:rPr lang="en-US" dirty="0" smtClean="0"/>
              <a:t> </a:t>
            </a:r>
            <a:r>
              <a:rPr lang="en-US" dirty="0" err="1" smtClean="0"/>
              <a:t>fereastra</a:t>
            </a:r>
            <a:r>
              <a:rPr lang="en-US" dirty="0" smtClean="0"/>
              <a:t> Watch</a:t>
            </a:r>
            <a:r>
              <a:rPr lang="ro-RO" dirty="0" err="1" smtClean="0"/>
              <a:t>es</a:t>
            </a:r>
            <a:r>
              <a:rPr lang="en-US" dirty="0" smtClean="0"/>
              <a:t> )</a:t>
            </a:r>
          </a:p>
        </p:txBody>
      </p:sp>
    </p:spTree>
    <p:extLst>
      <p:ext uri="{BB962C8B-B14F-4D97-AF65-F5344CB8AC3E}">
        <p14:creationId xmlns:p14="http://schemas.microsoft.com/office/powerpoint/2010/main" val="1198776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reptunghi 5"/>
          <p:cNvSpPr/>
          <p:nvPr/>
        </p:nvSpPr>
        <p:spPr>
          <a:xfrm>
            <a:off x="7683500" y="266700"/>
            <a:ext cx="4102100" cy="1244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smtClean="0"/>
              <a:t>2) Se </a:t>
            </a:r>
            <a:r>
              <a:rPr lang="en-US" dirty="0" err="1" smtClean="0"/>
              <a:t>adaug</a:t>
            </a:r>
            <a:r>
              <a:rPr lang="ro-RO" dirty="0" smtClean="0"/>
              <a:t>ă puncte de </a:t>
            </a:r>
            <a:r>
              <a:rPr lang="ro-RO" dirty="0" err="1" smtClean="0"/>
              <a:t>breakpoint</a:t>
            </a:r>
            <a:r>
              <a:rPr lang="ro-RO" dirty="0" smtClean="0"/>
              <a:t> </a:t>
            </a:r>
          </a:p>
          <a:p>
            <a:r>
              <a:rPr lang="ro-RO" dirty="0" smtClean="0"/>
              <a:t>(de ex., pe liniile 10 si 13)</a:t>
            </a:r>
            <a:endParaRPr lang="ro-RO" dirty="0"/>
          </a:p>
        </p:txBody>
      </p:sp>
      <p:pic>
        <p:nvPicPr>
          <p:cNvPr id="3" name="Imagine 2"/>
          <p:cNvPicPr>
            <a:picLocks noChangeAspect="1"/>
          </p:cNvPicPr>
          <p:nvPr/>
        </p:nvPicPr>
        <p:blipFill rotWithShape="1">
          <a:blip r:embed="rId2"/>
          <a:srcRect l="19778" t="14085" r="2889" b="31655"/>
          <a:stretch/>
        </p:blipFill>
        <p:spPr>
          <a:xfrm>
            <a:off x="381000" y="266700"/>
            <a:ext cx="6997700" cy="537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365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reptunghi 5"/>
          <p:cNvSpPr/>
          <p:nvPr/>
        </p:nvSpPr>
        <p:spPr>
          <a:xfrm>
            <a:off x="7785100" y="1536700"/>
            <a:ext cx="4102100" cy="787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o-RO" dirty="0"/>
              <a:t>3</a:t>
            </a:r>
            <a:r>
              <a:rPr lang="en-US" dirty="0" smtClean="0"/>
              <a:t>) Se</a:t>
            </a:r>
            <a:r>
              <a:rPr lang="ro-RO" dirty="0" smtClean="0"/>
              <a:t> </a:t>
            </a:r>
            <a:r>
              <a:rPr lang="ro-RO" dirty="0" err="1" smtClean="0"/>
              <a:t>porneşte</a:t>
            </a:r>
            <a:r>
              <a:rPr lang="ro-RO" dirty="0" smtClean="0"/>
              <a:t> </a:t>
            </a:r>
            <a:r>
              <a:rPr lang="ro-RO" dirty="0" err="1" smtClean="0"/>
              <a:t>Debug-ul</a:t>
            </a:r>
            <a:r>
              <a:rPr lang="ro-RO" dirty="0" smtClean="0"/>
              <a:t> (F8)</a:t>
            </a:r>
            <a:endParaRPr lang="ro-RO" dirty="0"/>
          </a:p>
        </p:txBody>
      </p:sp>
      <p:pic>
        <p:nvPicPr>
          <p:cNvPr id="3" name="Imagine 2"/>
          <p:cNvPicPr>
            <a:picLocks noChangeAspect="1"/>
          </p:cNvPicPr>
          <p:nvPr/>
        </p:nvPicPr>
        <p:blipFill rotWithShape="1">
          <a:blip r:embed="rId2"/>
          <a:srcRect l="19778" t="14085" r="2889" b="31655"/>
          <a:stretch/>
        </p:blipFill>
        <p:spPr>
          <a:xfrm>
            <a:off x="723900" y="1892300"/>
            <a:ext cx="6629400" cy="372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0132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ine 4"/>
          <p:cNvPicPr>
            <a:picLocks noChangeAspect="1"/>
          </p:cNvPicPr>
          <p:nvPr/>
        </p:nvPicPr>
        <p:blipFill rotWithShape="1">
          <a:blip r:embed="rId2"/>
          <a:srcRect l="22392" t="3717" b="24779"/>
          <a:stretch/>
        </p:blipFill>
        <p:spPr>
          <a:xfrm>
            <a:off x="241300" y="228600"/>
            <a:ext cx="10744200" cy="6309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9957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ine 1"/>
          <p:cNvPicPr>
            <a:picLocks noChangeAspect="1"/>
          </p:cNvPicPr>
          <p:nvPr/>
        </p:nvPicPr>
        <p:blipFill rotWithShape="1">
          <a:blip r:embed="rId2"/>
          <a:srcRect l="15482" r="15482" b="18148"/>
          <a:stretch/>
        </p:blipFill>
        <p:spPr>
          <a:xfrm>
            <a:off x="254000" y="139700"/>
            <a:ext cx="7175500" cy="6805946"/>
          </a:xfrm>
          <a:prstGeom prst="rect">
            <a:avLst/>
          </a:prstGeom>
        </p:spPr>
      </p:pic>
      <p:sp>
        <p:nvSpPr>
          <p:cNvPr id="4" name="Dreptunghi 3"/>
          <p:cNvSpPr/>
          <p:nvPr/>
        </p:nvSpPr>
        <p:spPr>
          <a:xfrm>
            <a:off x="7785100" y="1536700"/>
            <a:ext cx="4102100" cy="12319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o-RO" dirty="0" smtClean="0"/>
              <a:t>4</a:t>
            </a:r>
            <a:r>
              <a:rPr lang="en-US" dirty="0" smtClean="0"/>
              <a:t>) Se</a:t>
            </a:r>
            <a:r>
              <a:rPr lang="ro-RO" dirty="0" smtClean="0"/>
              <a:t> apasă din nou </a:t>
            </a:r>
            <a:r>
              <a:rPr lang="ro-RO" b="1" dirty="0" err="1" smtClean="0"/>
              <a:t>Debug</a:t>
            </a:r>
            <a:r>
              <a:rPr lang="ro-RO" dirty="0" smtClean="0"/>
              <a:t> până se finalizează trecerea prin toate punctele </a:t>
            </a:r>
            <a:r>
              <a:rPr lang="ro-RO" dirty="0" err="1" smtClean="0"/>
              <a:t>breakpoint</a:t>
            </a:r>
            <a:r>
              <a:rPr lang="ro-RO" dirty="0" smtClean="0"/>
              <a:t> (și se monitorizează la fiecare punct valorile variabilelor)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635489168"/>
      </p:ext>
    </p:extLst>
  </p:cSld>
  <p:clrMapOvr>
    <a:masterClrMapping/>
  </p:clrMapOvr>
</p:sld>
</file>

<file path=ppt/theme/theme1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253</Words>
  <Application>Microsoft Office PowerPoint</Application>
  <PresentationFormat>Ecran lat</PresentationFormat>
  <Paragraphs>29</Paragraphs>
  <Slides>10</Slides>
  <Notes>0</Notes>
  <HiddenSlides>0</HiddenSlides>
  <MMClips>0</MMClips>
  <ScaleCrop>false</ScaleCrop>
  <HeadingPairs>
    <vt:vector size="6" baseType="variant">
      <vt:variant>
        <vt:lpstr>Fonturi utilizate</vt:lpstr>
      </vt:variant>
      <vt:variant>
        <vt:i4>4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Temă Office</vt:lpstr>
      <vt:lpstr>1)Rulare program până la o linie din program</vt:lpstr>
      <vt:lpstr>Prezentare PowerPoint</vt:lpstr>
      <vt:lpstr>Prezentare PowerPoint</vt:lpstr>
      <vt:lpstr>Eliminare breakpoints</vt:lpstr>
      <vt:lpstr>Vizualizare valori variabile la un moment dat  (util de obicei pt. vectori / matrici )</vt:lpstr>
      <vt:lpstr>Prezentare PowerPoint</vt:lpstr>
      <vt:lpstr>Prezentare PowerPoint</vt:lpstr>
      <vt:lpstr>Prezentare PowerPoint</vt:lpstr>
      <vt:lpstr>Prezentare PowerPoint</vt:lpstr>
      <vt:lpstr>Prezentare PowerPoint</vt:lpstr>
    </vt:vector>
  </TitlesOfParts>
  <Company>Unitate Scolara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 PowerPoint</dc:title>
  <dc:creator>elev</dc:creator>
  <cp:lastModifiedBy>elev</cp:lastModifiedBy>
  <cp:revision>39</cp:revision>
  <dcterms:created xsi:type="dcterms:W3CDTF">2020-11-03T09:41:59Z</dcterms:created>
  <dcterms:modified xsi:type="dcterms:W3CDTF">2020-11-03T11:05:59Z</dcterms:modified>
</cp:coreProperties>
</file>